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023" autoAdjust="0"/>
  </p:normalViewPr>
  <p:slideViewPr>
    <p:cSldViewPr snapToGrid="0">
      <p:cViewPr>
        <p:scale>
          <a:sx n="70" d="100"/>
          <a:sy n="70" d="100"/>
        </p:scale>
        <p:origin x="-1332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10F9D-9C49-4709-9F90-225883DBB793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7DA2F-A5B6-469C-989A-FF01E6166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4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достижения поставленных целей проекта предлагается реализовать комплексный подход, включающий в себя: углубленное изучение предметов,</a:t>
            </a:r>
            <a:r>
              <a:rPr lang="ru-RU" baseline="0" dirty="0" smtClean="0"/>
              <a:t> реализация дополнительной общеразвивающей программы «Инженер авиастроительного профиля по направлениям «</a:t>
            </a:r>
            <a:r>
              <a:rPr lang="ru-RU" baseline="0" dirty="0" err="1" smtClean="0"/>
              <a:t>Авиамоделирование</a:t>
            </a:r>
            <a:r>
              <a:rPr lang="ru-RU" baseline="0" dirty="0" smtClean="0"/>
              <a:t>», «Беспилотные авиационные системы», «3-Д моделирование». Также программы в области авиационных систем и </a:t>
            </a:r>
            <a:r>
              <a:rPr lang="en-US" baseline="0" dirty="0" smtClean="0"/>
              <a:t>IT</a:t>
            </a:r>
            <a:r>
              <a:rPr lang="ru-RU" baseline="0" dirty="0" smtClean="0"/>
              <a:t>-технологий в соответствии с потребностями и интересами учащихся.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7DA2F-A5B6-469C-989A-FF01E6166B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64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err="1" smtClean="0"/>
              <a:t>Авиамоделирование</a:t>
            </a:r>
            <a:r>
              <a:rPr lang="ru-RU" b="1" dirty="0" smtClean="0"/>
              <a:t>: 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Освоение технологии 2Д –моделирования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Навык</a:t>
            </a:r>
            <a:r>
              <a:rPr lang="ru-RU" baseline="0" dirty="0" smtClean="0"/>
              <a:t> организации рабочего места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Продукт: создание модели ракеты с системой спасения лента или парашют, 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создание макета самолета времен второй мировой войны, 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Создание ракеты начала космической эры</a:t>
            </a:r>
          </a:p>
          <a:p>
            <a:pPr marL="171450" indent="-171450">
              <a:buFontTx/>
              <a:buChar char="-"/>
            </a:pPr>
            <a:endParaRPr lang="ru-RU" baseline="0" dirty="0" smtClean="0"/>
          </a:p>
          <a:p>
            <a:pPr marL="171450" indent="-171450">
              <a:buFontTx/>
              <a:buChar char="-"/>
            </a:pPr>
            <a:r>
              <a:rPr lang="ru-RU" b="1" baseline="0" dirty="0" smtClean="0"/>
              <a:t>БАС: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Продукт: создание собственного беспилотного летающего аппарата: например, для сельского хозяйства, для мониторинга в городских условиях, для исследования загрязнений воздуха</a:t>
            </a:r>
          </a:p>
          <a:p>
            <a:pPr marL="171450" indent="-171450">
              <a:buFontTx/>
              <a:buChar char="-"/>
            </a:pPr>
            <a:endParaRPr lang="ru-RU" baseline="0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3Д моделирование: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Продукт: презентация собственного 3Д-объекта: солнечные часы, гитара, кейс для хранения и </a:t>
            </a:r>
            <a:r>
              <a:rPr lang="ru-RU" dirty="0" err="1" smtClean="0"/>
              <a:t>тп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7DA2F-A5B6-469C-989A-FF01E6166B0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7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Индивидуальный проект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dirty="0" smtClean="0"/>
              <a:t>Умение безопасно взаимодействовать с современными роботизированными комплексами.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dirty="0" smtClean="0"/>
              <a:t>Умение производить настройку и калибровку полетных контроллеров различных моделей.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dirty="0" smtClean="0"/>
              <a:t>Умение конструировать и реализовывать необходимые элементы при помощи современных средств производства.</a:t>
            </a:r>
          </a:p>
          <a:p>
            <a:r>
              <a:rPr lang="ru-RU" dirty="0" smtClean="0"/>
              <a:t>Продукт: выполнение курсового проекта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7DA2F-A5B6-469C-989A-FF01E6166B0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7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9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90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9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1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7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3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1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3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9B4EB-BD6C-45F5-B406-D547600D469B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68E9-90B8-4885-A4C5-8D92679A4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2424" y="629653"/>
            <a:ext cx="9144000" cy="4674619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по созданию </a:t>
            </a:r>
            <a:br>
              <a:rPr lang="ru-RU" dirty="0" smtClean="0"/>
            </a:br>
            <a:r>
              <a:rPr lang="ru-RU" dirty="0" smtClean="0"/>
              <a:t>инженерных классов </a:t>
            </a:r>
            <a:br>
              <a:rPr lang="ru-RU" dirty="0" smtClean="0"/>
            </a:br>
            <a:r>
              <a:rPr lang="ru-RU" dirty="0" smtClean="0"/>
              <a:t>авиастроительного профиля </a:t>
            </a:r>
            <a:r>
              <a:rPr lang="ru-RU" dirty="0" smtClean="0"/>
              <a:t>«</a:t>
            </a:r>
            <a:r>
              <a:rPr lang="ru-RU" dirty="0" smtClean="0"/>
              <a:t>ПЯТЫЙ ОКЕАН»</a:t>
            </a:r>
          </a:p>
        </p:txBody>
      </p:sp>
    </p:spTree>
    <p:extLst>
      <p:ext uri="{BB962C8B-B14F-4D97-AF65-F5344CB8AC3E}">
        <p14:creationId xmlns:p14="http://schemas.microsoft.com/office/powerpoint/2010/main" val="31328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ОДК-СТАР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348" y="1000528"/>
            <a:ext cx="2891682" cy="120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ермский национальный исследовательский политехнический университе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043" y="3255036"/>
            <a:ext cx="2326292" cy="225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21" y="2059471"/>
            <a:ext cx="5270281" cy="198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602012"/>
              </p:ext>
            </p:extLst>
          </p:nvPr>
        </p:nvGraphicFramePr>
        <p:xfrm>
          <a:off x="317499" y="369333"/>
          <a:ext cx="11696699" cy="637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552">
                  <a:extLst>
                    <a:ext uri="{9D8B030D-6E8A-4147-A177-3AD203B41FA5}">
                      <a16:colId xmlns:a16="http://schemas.microsoft.com/office/drawing/2014/main" xmlns="" val="1714625905"/>
                    </a:ext>
                  </a:extLst>
                </a:gridCol>
                <a:gridCol w="5090615">
                  <a:extLst>
                    <a:ext uri="{9D8B030D-6E8A-4147-A177-3AD203B41FA5}">
                      <a16:colId xmlns:a16="http://schemas.microsoft.com/office/drawing/2014/main" xmlns="" val="389410625"/>
                    </a:ext>
                  </a:extLst>
                </a:gridCol>
                <a:gridCol w="4794532">
                  <a:extLst>
                    <a:ext uri="{9D8B030D-6E8A-4147-A177-3AD203B41FA5}">
                      <a16:colId xmlns:a16="http://schemas.microsoft.com/office/drawing/2014/main" xmlns="" val="474774547"/>
                    </a:ext>
                  </a:extLst>
                </a:gridCol>
              </a:tblGrid>
              <a:tr h="323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Учебная деятельность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Внеурочная деятельность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Внеучебная деятельность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0789281"/>
                  </a:ext>
                </a:extLst>
              </a:tr>
              <a:tr h="5276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– 6 часов (</a:t>
                      </a:r>
                      <a:r>
                        <a:rPr lang="ru-RU" sz="17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Петерсон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Л.Г., Мерзляк А.Г.)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- 3 часа (</a:t>
                      </a:r>
                      <a:r>
                        <a:rPr lang="ru-RU" sz="17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Босова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Л.Л.)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Физика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- 3 часа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Пинский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А.А.)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Авиамоделирование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(1час): навыки</a:t>
                      </a:r>
                      <a:r>
                        <a:rPr lang="ru-RU" sz="17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работы</a:t>
                      </a:r>
                      <a:r>
                        <a:rPr lang="ru-RU" sz="1700" dirty="0" smtClean="0">
                          <a:latin typeface="+mn-lt"/>
                        </a:rPr>
                        <a:t> с ручным инструментом и различными материалами,</a:t>
                      </a:r>
                      <a:r>
                        <a:rPr lang="ru-RU" sz="1700" baseline="0" dirty="0" smtClean="0">
                          <a:latin typeface="+mn-lt"/>
                        </a:rPr>
                        <a:t> </a:t>
                      </a:r>
                      <a:r>
                        <a:rPr lang="ru-RU" sz="1700" dirty="0" smtClean="0">
                          <a:latin typeface="+mn-lt"/>
                        </a:rPr>
                        <a:t>самостоятельно строить летательные</a:t>
                      </a:r>
                      <a:r>
                        <a:rPr lang="ru-RU" sz="1700" baseline="0" dirty="0" smtClean="0">
                          <a:latin typeface="+mn-lt"/>
                        </a:rPr>
                        <a:t> аппараты</a:t>
                      </a:r>
                      <a:r>
                        <a:rPr lang="ru-RU" sz="17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«Беспилотные авиационные системы»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(1час): </a:t>
                      </a:r>
                      <a:r>
                        <a:rPr lang="ru-RU" sz="1700" dirty="0" smtClean="0"/>
                        <a:t>навыки сборки и управления </a:t>
                      </a:r>
                      <a:r>
                        <a:rPr lang="ru-RU" sz="1700" dirty="0" err="1" smtClean="0"/>
                        <a:t>мультироторными</a:t>
                      </a:r>
                      <a:r>
                        <a:rPr lang="ru-RU" sz="1700" dirty="0" smtClean="0"/>
                        <a:t> аппаратами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+mn-lt"/>
                        </a:rPr>
                        <a:t>«Основы 3</a:t>
                      </a:r>
                      <a:r>
                        <a:rPr lang="en-US" sz="1700" b="1" dirty="0" smtClean="0">
                          <a:latin typeface="+mn-lt"/>
                        </a:rPr>
                        <a:t>D-</a:t>
                      </a:r>
                      <a:r>
                        <a:rPr lang="ru-RU" sz="1700" b="1" dirty="0" smtClean="0">
                          <a:latin typeface="+mn-lt"/>
                        </a:rPr>
                        <a:t>моделирования» </a:t>
                      </a:r>
                      <a:r>
                        <a:rPr lang="ru-RU" sz="1700" dirty="0" smtClean="0">
                          <a:latin typeface="+mn-lt"/>
                        </a:rPr>
                        <a:t>(1час): формирование устойчивых навыков работы в 3D-пространстве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Программирование»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 час): изучение языков программирования: </a:t>
                      </a:r>
                      <a:r>
                        <a:rPr lang="en-US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Python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AutoCAD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«Инженер-конструктор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Технолаб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7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(2 час):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развитие конструкторских, инженерных и вычислительных навыков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«Физик</a:t>
                      </a:r>
                      <a:r>
                        <a:rPr lang="ru-RU" sz="17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исследователь» </a:t>
                      </a:r>
                      <a:r>
                        <a:rPr lang="ru-RU" sz="17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 час): формирование и развитие интеллектуальных и практических умений в областях физического эксперимента и моделирования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«Звезда»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(Всероссийская многопрофильная олимпиада)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«Высшая проба»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(Всероссийская многопрофильная олимпиада)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Всероссийская олимпиада школьников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Первенство Пермского края по радиоуправляемым моделям среди обучающихся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(краевая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олимпиада)</a:t>
                      </a: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Открытая инженерно-техническая олимпиада «Авиация и космонавтика»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(на призы АО «ПРОТОН-ПМ» и ПАО НПО «Искра»)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+mn-lt"/>
                        </a:rPr>
                        <a:t>«Неделя без турникетов»</a:t>
                      </a:r>
                    </a:p>
                    <a:p>
                      <a:r>
                        <a:rPr lang="ru-RU" sz="1700" b="0" dirty="0" smtClean="0">
                          <a:latin typeface="+mn-lt"/>
                        </a:rPr>
                        <a:t>(</a:t>
                      </a:r>
                      <a:r>
                        <a:rPr lang="ru-RU" sz="1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Профориентационная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акция)</a:t>
                      </a:r>
                    </a:p>
                    <a:p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«Пермь авиастроительная»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(к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раевой сетевой проект)</a:t>
                      </a:r>
                    </a:p>
                    <a:p>
                      <a:r>
                        <a:rPr lang="ru-RU" sz="1700" b="1" dirty="0" smtClean="0">
                          <a:latin typeface="+mn-lt"/>
                          <a:cs typeface="Times New Roman" panose="02020603050405020304" pitchFamily="18" charset="0"/>
                        </a:rPr>
                        <a:t>Профессиональные</a:t>
                      </a:r>
                      <a:r>
                        <a:rPr lang="ru-RU" sz="17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пробы</a:t>
                      </a: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Инженерные смены в «Артек»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85321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23869" y="0"/>
            <a:ext cx="89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2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588835"/>
              </p:ext>
            </p:extLst>
          </p:nvPr>
        </p:nvGraphicFramePr>
        <p:xfrm>
          <a:off x="313900" y="547275"/>
          <a:ext cx="11668835" cy="640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3766">
                  <a:extLst>
                    <a:ext uri="{9D8B030D-6E8A-4147-A177-3AD203B41FA5}">
                      <a16:colId xmlns:a16="http://schemas.microsoft.com/office/drawing/2014/main" xmlns="" val="1714625905"/>
                    </a:ext>
                  </a:extLst>
                </a:gridCol>
                <a:gridCol w="2497540">
                  <a:extLst>
                    <a:ext uri="{9D8B030D-6E8A-4147-A177-3AD203B41FA5}">
                      <a16:colId xmlns:a16="http://schemas.microsoft.com/office/drawing/2014/main" xmlns="" val="389410625"/>
                    </a:ext>
                  </a:extLst>
                </a:gridCol>
                <a:gridCol w="6837529">
                  <a:extLst>
                    <a:ext uri="{9D8B030D-6E8A-4147-A177-3AD203B41FA5}">
                      <a16:colId xmlns:a16="http://schemas.microsoft.com/office/drawing/2014/main" xmlns="" val="474774547"/>
                    </a:ext>
                  </a:extLst>
                </a:gridCol>
              </a:tblGrid>
              <a:tr h="350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Учебная деятельность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Внеурочная деятельность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Внеучебная деятельность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0789281"/>
                  </a:ext>
                </a:extLst>
              </a:tr>
              <a:tr h="56548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- 6 часов (Никольский</a:t>
                      </a:r>
                      <a:r>
                        <a:rPr lang="ru-RU" sz="17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С.М.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Мерзляк А.Г.)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- 4 часа (Поляков К.Ю., </a:t>
                      </a:r>
                      <a:r>
                        <a:rPr lang="ru-RU" sz="17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Босова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Л.Л.)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Физика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- 5 часа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(Касьянов В.А., </a:t>
                      </a:r>
                      <a:r>
                        <a:rPr lang="ru-RU" sz="17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Пинский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А.А.)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/>
                        <a:t>«Индивидуальный проект» </a:t>
                      </a:r>
                      <a:r>
                        <a:rPr lang="ru-RU" sz="1700" dirty="0" smtClean="0"/>
                        <a:t>(2 часа): навыки настройки и подготовки БПЛА </a:t>
                      </a:r>
                      <a:r>
                        <a:rPr lang="ru-RU" sz="1700" dirty="0" err="1" smtClean="0"/>
                        <a:t>многороторного</a:t>
                      </a:r>
                      <a:r>
                        <a:rPr lang="ru-RU" sz="1700" dirty="0" smtClean="0"/>
                        <a:t> типа к полетам.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 час):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(Лабораторные</a:t>
                      </a:r>
                      <a:r>
                        <a:rPr lang="ru-RU" sz="17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практикум с базовым региональном вузом)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Информатика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 час):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(программирование на языках 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Си++, </a:t>
                      </a:r>
                      <a:r>
                        <a:rPr lang="en-US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</a:t>
                      </a:r>
                      <a:r>
                        <a:rPr lang="ru-RU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«Звезда»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(Всероссийская многопрофильная олимпиада)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«Высшая проба»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(Всероссийская многопрофильная олимпиада)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Всероссийская олимпиада школьников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проект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«Крылья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Ростеха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«Автоматизированные системы управления и информационные технологии»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(Всероссийская научно-техническая конференция)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«Молодые профессионалы» (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World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Russia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(открытый региональный Чемпионат Пермского края)</a:t>
                      </a:r>
                    </a:p>
                    <a:p>
                      <a:endParaRPr lang="ru-RU" sz="17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700" b="1" dirty="0" smtClean="0">
                          <a:latin typeface="+mn-lt"/>
                          <a:cs typeface="Times New Roman" panose="02020603050405020304" pitchFamily="18" charset="0"/>
                        </a:rPr>
                        <a:t>«Построй</a:t>
                      </a:r>
                      <a:r>
                        <a:rPr lang="ru-RU" sz="17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карьеру в ОДК» </a:t>
                      </a:r>
                      <a:r>
                        <a:rPr lang="ru-RU" sz="1700" b="0" baseline="0" dirty="0" smtClean="0"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700" b="0" baseline="0" dirty="0" err="1" smtClean="0">
                          <a:latin typeface="+mn-lt"/>
                          <a:cs typeface="Times New Roman" panose="02020603050405020304" pitchFamily="18" charset="0"/>
                        </a:rPr>
                        <a:t>профориентационный</a:t>
                      </a:r>
                      <a:r>
                        <a:rPr lang="ru-RU" sz="1700" b="0" baseline="0" dirty="0" smtClean="0">
                          <a:latin typeface="+mn-lt"/>
                          <a:cs typeface="Times New Roman" panose="02020603050405020304" pitchFamily="18" charset="0"/>
                        </a:rPr>
                        <a:t> чемпионат по физике)</a:t>
                      </a:r>
                      <a:endParaRPr lang="ru-RU" sz="17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700" b="1" dirty="0" smtClean="0">
                          <a:latin typeface="+mn-lt"/>
                          <a:cs typeface="Times New Roman" panose="02020603050405020304" pitchFamily="18" charset="0"/>
                        </a:rPr>
                        <a:t>Профессиональные</a:t>
                      </a:r>
                      <a:r>
                        <a:rPr lang="ru-RU" sz="17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пробы</a:t>
                      </a: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Инженерные смены в «Артек»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85321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49830" y="0"/>
            <a:ext cx="101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324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555</Words>
  <Application>Microsoft Office PowerPoint</Application>
  <PresentationFormat>Произвольный</PresentationFormat>
  <Paragraphs>92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Проект по созданию  инженерных классов  авиастроительного профиля «ПЯТЫЙ ОКЕАН»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Dir1</cp:lastModifiedBy>
  <cp:revision>60</cp:revision>
  <dcterms:created xsi:type="dcterms:W3CDTF">2022-05-19T11:03:25Z</dcterms:created>
  <dcterms:modified xsi:type="dcterms:W3CDTF">2022-07-11T07:47:52Z</dcterms:modified>
</cp:coreProperties>
</file>